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57" r:id="rId4"/>
    <p:sldId id="258" r:id="rId5"/>
    <p:sldId id="260" r:id="rId6"/>
    <p:sldId id="263" r:id="rId7"/>
    <p:sldId id="265" r:id="rId8"/>
    <p:sldId id="282" r:id="rId9"/>
    <p:sldId id="267" r:id="rId10"/>
    <p:sldId id="269" r:id="rId11"/>
    <p:sldId id="271" r:id="rId12"/>
    <p:sldId id="273" r:id="rId13"/>
    <p:sldId id="275" r:id="rId14"/>
    <p:sldId id="288" r:id="rId15"/>
    <p:sldId id="280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Palestinian Faculty Development Program (PFDP)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Academic Colloquium 2010</a:t>
            </a:r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Building Partnership in Teaching Excellence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Ramallah Cultural Palace</a:t>
            </a:r>
          </a:p>
          <a:p>
            <a:pPr algn="ctr">
              <a:buNone/>
            </a:pPr>
            <a:r>
              <a:rPr lang="en-US" dirty="0" smtClean="0"/>
              <a:t>Ramallah </a:t>
            </a:r>
          </a:p>
          <a:p>
            <a:pPr algn="ctr">
              <a:buNone/>
            </a:pPr>
            <a:r>
              <a:rPr lang="en-US" dirty="0" smtClean="0"/>
              <a:t>July 31</a:t>
            </a:r>
            <a:r>
              <a:rPr lang="en-US" baseline="30000" dirty="0" smtClean="0"/>
              <a:t>st</a:t>
            </a:r>
            <a:r>
              <a:rPr lang="en-US" dirty="0" smtClean="0"/>
              <a:t> –August 1</a:t>
            </a:r>
            <a:r>
              <a:rPr lang="en-US" baseline="30000" dirty="0" smtClean="0"/>
              <a:t>st</a:t>
            </a:r>
            <a:r>
              <a:rPr lang="en-US" dirty="0" smtClean="0"/>
              <a:t>, 2010</a:t>
            </a:r>
          </a:p>
          <a:p>
            <a:endParaRPr lang="en-C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Meaning of Modals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b="1" dirty="0" smtClean="0">
                <a:latin typeface="Verdana" pitchFamily="34" charset="0"/>
              </a:rPr>
              <a:t>CAN</a:t>
            </a:r>
          </a:p>
          <a:p>
            <a:r>
              <a:rPr lang="en-US" sz="8000" i="1" dirty="0" smtClean="0">
                <a:latin typeface="Verdana" pitchFamily="34" charset="0"/>
              </a:rPr>
              <a:t>Can / could</a:t>
            </a:r>
            <a:r>
              <a:rPr lang="en-US" sz="8000" dirty="0" smtClean="0">
                <a:latin typeface="Verdana" pitchFamily="34" charset="0"/>
              </a:rPr>
              <a:t> used to ask for general or specific permission.  </a:t>
            </a:r>
          </a:p>
          <a:p>
            <a:endParaRPr lang="en-US" sz="8000" dirty="0" smtClean="0">
              <a:latin typeface="Verdana" pitchFamily="34" charset="0"/>
            </a:endParaRPr>
          </a:p>
          <a:p>
            <a:r>
              <a:rPr lang="en-US" sz="8000" dirty="0" smtClean="0">
                <a:latin typeface="Verdana" pitchFamily="34" charset="0"/>
              </a:rPr>
              <a:t>NES use the historical past tense forms of the modal</a:t>
            </a:r>
            <a:r>
              <a:rPr lang="en-US" sz="8000" i="1" dirty="0" smtClean="0">
                <a:latin typeface="Verdana" pitchFamily="34" charset="0"/>
              </a:rPr>
              <a:t> can</a:t>
            </a:r>
            <a:r>
              <a:rPr lang="en-US" sz="8000" dirty="0" smtClean="0">
                <a:latin typeface="Verdana" pitchFamily="34" charset="0"/>
              </a:rPr>
              <a:t> to soften their requests.  </a:t>
            </a:r>
          </a:p>
          <a:p>
            <a:endParaRPr lang="en-US" sz="8000" dirty="0" smtClean="0">
              <a:latin typeface="Verdana" pitchFamily="34" charset="0"/>
            </a:endParaRPr>
          </a:p>
          <a:p>
            <a:r>
              <a:rPr lang="en-US" sz="8000" dirty="0" smtClean="0">
                <a:latin typeface="Verdana" pitchFamily="34" charset="0"/>
              </a:rPr>
              <a:t>ANS employ the historical present tense in their requests. </a:t>
            </a:r>
          </a:p>
          <a:p>
            <a:pPr>
              <a:buNone/>
            </a:pPr>
            <a:endParaRPr lang="en-US" sz="8000" b="1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Verdana" pitchFamily="34" charset="0"/>
              </a:rPr>
              <a:t>		</a:t>
            </a:r>
            <a:r>
              <a:rPr lang="en-US" sz="8000" b="1" dirty="0" smtClean="0">
                <a:solidFill>
                  <a:srgbClr val="00B0F0"/>
                </a:solidFill>
                <a:latin typeface="Verdana" pitchFamily="34" charset="0"/>
              </a:rPr>
              <a:t>My wife took the car </a:t>
            </a:r>
            <a:r>
              <a:rPr lang="en-US" sz="8000" b="1" i="1" u="sng" dirty="0" smtClean="0">
                <a:solidFill>
                  <a:srgbClr val="00B0F0"/>
                </a:solidFill>
                <a:latin typeface="Verdana" pitchFamily="34" charset="0"/>
              </a:rPr>
              <a:t> can</a:t>
            </a:r>
            <a:r>
              <a:rPr lang="en-US" sz="8000" b="1" dirty="0" smtClean="0">
                <a:solidFill>
                  <a:srgbClr val="00B0F0"/>
                </a:solidFill>
                <a:latin typeface="Verdana" pitchFamily="34" charset="0"/>
              </a:rPr>
              <a:t> you give me a ride to 		the airport?</a:t>
            </a:r>
          </a:p>
          <a:p>
            <a:pPr>
              <a:buNone/>
            </a:pPr>
            <a:r>
              <a:rPr lang="en-US" sz="8000" b="1" dirty="0" smtClean="0">
                <a:solidFill>
                  <a:srgbClr val="00B0F0"/>
                </a:solidFill>
                <a:latin typeface="Verdana" pitchFamily="34" charset="0"/>
              </a:rPr>
              <a:t>		Yes, I can.     </a:t>
            </a:r>
          </a:p>
          <a:p>
            <a:pPr>
              <a:buNone/>
            </a:pPr>
            <a:endParaRPr lang="en-US" sz="8000" dirty="0" smtClean="0">
              <a:latin typeface="Verdana" pitchFamily="34" charset="0"/>
            </a:endParaRPr>
          </a:p>
          <a:p>
            <a:r>
              <a:rPr lang="en-US" sz="8000" dirty="0" smtClean="0">
                <a:latin typeface="Verdana" pitchFamily="34" charset="0"/>
              </a:rPr>
              <a:t>Usage of </a:t>
            </a:r>
            <a:r>
              <a:rPr lang="en-US" sz="8000" i="1" dirty="0" smtClean="0">
                <a:latin typeface="Verdana" pitchFamily="34" charset="0"/>
              </a:rPr>
              <a:t>can</a:t>
            </a:r>
            <a:r>
              <a:rPr lang="en-US" sz="8000" dirty="0" smtClean="0">
                <a:latin typeface="Verdana" pitchFamily="34" charset="0"/>
              </a:rPr>
              <a:t> instead of </a:t>
            </a:r>
            <a:r>
              <a:rPr lang="en-US" sz="8000" i="1" dirty="0" smtClean="0">
                <a:latin typeface="Verdana" pitchFamily="34" charset="0"/>
              </a:rPr>
              <a:t>could</a:t>
            </a:r>
            <a:r>
              <a:rPr lang="en-US" sz="8000" dirty="0" smtClean="0">
                <a:latin typeface="Verdana" pitchFamily="34" charset="0"/>
              </a:rPr>
              <a:t> might make the NAS be perceived as aggressive.   </a:t>
            </a:r>
          </a:p>
          <a:p>
            <a:endParaRPr lang="en-US" sz="80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8000" dirty="0" smtClean="0"/>
              <a:t>		</a:t>
            </a:r>
            <a:endParaRPr lang="en-US" sz="8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Meaning of Modals Continued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600" b="1" dirty="0" smtClean="0">
                <a:latin typeface="Verdana" pitchFamily="34" charset="0"/>
              </a:rPr>
              <a:t>SHALL </a:t>
            </a:r>
            <a:r>
              <a:rPr lang="en-US" sz="2600" dirty="0" smtClean="0">
                <a:latin typeface="Verdana" pitchFamily="34" charset="0"/>
              </a:rPr>
              <a:t>  </a:t>
            </a:r>
          </a:p>
          <a:p>
            <a:r>
              <a:rPr lang="en-US" sz="2600" dirty="0" smtClean="0">
                <a:latin typeface="Verdana" pitchFamily="34" charset="0"/>
              </a:rPr>
              <a:t> </a:t>
            </a:r>
            <a:r>
              <a:rPr lang="en-US" sz="2000" i="1" dirty="0" smtClean="0">
                <a:latin typeface="Verdana" pitchFamily="34" charset="0"/>
              </a:rPr>
              <a:t>Shall</a:t>
            </a:r>
            <a:r>
              <a:rPr lang="en-US" sz="2000" dirty="0" smtClean="0">
                <a:latin typeface="Verdana" pitchFamily="34" charset="0"/>
              </a:rPr>
              <a:t> is used where it is more appropriate to use</a:t>
            </a:r>
            <a:r>
              <a:rPr lang="en-US" sz="2000" i="1" dirty="0" smtClean="0">
                <a:latin typeface="Verdana" pitchFamily="34" charset="0"/>
              </a:rPr>
              <a:t> should</a:t>
            </a:r>
            <a:r>
              <a:rPr lang="en-US" sz="2000" dirty="0" smtClean="0">
                <a:latin typeface="Verdana" pitchFamily="34" charset="0"/>
              </a:rPr>
              <a:t>. 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Shall we go to the mosque</a:t>
            </a:r>
            <a:r>
              <a:rPr lang="en-US" sz="2000" dirty="0" smtClean="0">
                <a:solidFill>
                  <a:srgbClr val="00B0F0"/>
                </a:solidFill>
                <a:latin typeface="Verdana" pitchFamily="34" charset="0"/>
              </a:rPr>
              <a:t>?  </a:t>
            </a:r>
            <a:r>
              <a:rPr lang="en-US" sz="2000" dirty="0" smtClean="0">
                <a:latin typeface="Verdana" pitchFamily="34" charset="0"/>
              </a:rPr>
              <a:t>(An invitation)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Shall we eat?</a:t>
            </a:r>
            <a:r>
              <a:rPr lang="en-US" sz="2000" dirty="0" smtClean="0">
                <a:latin typeface="Verdana" pitchFamily="34" charset="0"/>
              </a:rPr>
              <a:t>	(As in let us eat.)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(In this context it does not pose a problem) </a:t>
            </a:r>
          </a:p>
          <a:p>
            <a:r>
              <a:rPr lang="en-US" sz="2000" dirty="0" smtClean="0">
                <a:latin typeface="Verdana" pitchFamily="34" charset="0"/>
              </a:rPr>
              <a:t>The problem is in using </a:t>
            </a:r>
            <a:r>
              <a:rPr lang="en-US" sz="2000" i="1" dirty="0" smtClean="0">
                <a:latin typeface="Verdana" pitchFamily="34" charset="0"/>
              </a:rPr>
              <a:t>shall</a:t>
            </a:r>
            <a:r>
              <a:rPr lang="en-US" sz="2000" dirty="0" smtClean="0">
                <a:latin typeface="Verdana" pitchFamily="34" charset="0"/>
              </a:rPr>
              <a:t> for giving advice.  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Shall we pray?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(An invitation to perform the 4</a:t>
            </a:r>
            <a:r>
              <a:rPr lang="en-US" sz="2000" baseline="30000" dirty="0" smtClean="0">
                <a:latin typeface="Verdana" pitchFamily="34" charset="0"/>
              </a:rPr>
              <a:t>th</a:t>
            </a:r>
            <a:r>
              <a:rPr lang="en-US" sz="2000" dirty="0" smtClean="0">
                <a:latin typeface="Verdana" pitchFamily="34" charset="0"/>
              </a:rPr>
              <a:t> prayer)</a:t>
            </a:r>
          </a:p>
          <a:p>
            <a:r>
              <a:rPr lang="en-US" sz="2000" dirty="0" smtClean="0">
                <a:latin typeface="Verdana" pitchFamily="34" charset="0"/>
              </a:rPr>
              <a:t> A Native English speaker would say: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Should we pray? 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(That is, it is advisable that we pray now.)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r>
              <a:rPr lang="en-US" dirty="0" smtClean="0">
                <a:latin typeface="Verdana" pitchFamily="34" charset="0"/>
              </a:rPr>
              <a:t>Pragmatic Presuppositions and Sociocultural Values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Verdana" pitchFamily="34" charset="0"/>
              </a:rPr>
              <a:t>A presupposition is a “proposition whose truth is taken for granted . . . without which the utterance cannot be evaluated” (Green, 1989, p. 71).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Pragmatic assumptions profoundly affect the process of communication and may cause cross-cultural misunderstanding (Stalnaker, 1991; Ney, 1993).</a:t>
            </a:r>
            <a:r>
              <a:rPr lang="en-US" sz="2200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endParaRPr lang="en-US" sz="22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Presuppositions, values, and beliefs are found to be transferable from students’ native language to the target language (Gonzalez, 1987; Schachter, 1983; Strevens, 1987; Schmidt, 1993).</a:t>
            </a:r>
          </a:p>
          <a:p>
            <a:endParaRPr lang="en-US" sz="2200" dirty="0" smtClean="0">
              <a:latin typeface="Verdana" pitchFamily="34" charset="0"/>
            </a:endParaRPr>
          </a:p>
          <a:p>
            <a:endParaRPr lang="en-US" sz="2200" dirty="0" smtClean="0">
              <a:latin typeface="Verdana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dirty="0" smtClean="0">
                <a:latin typeface="Verdana" pitchFamily="34" charset="0"/>
              </a:rPr>
              <a:t>Summary, Conclusions and Implications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There is no relationship between the period of time spent in the target culture and the level of sociolinguistic competence. </a:t>
            </a:r>
            <a:r>
              <a:rPr lang="en-US" sz="2000" dirty="0" smtClean="0">
                <a:latin typeface="Verdana" pitchFamily="34" charset="0"/>
              </a:rPr>
              <a:t> 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Forms and structures +</a:t>
            </a:r>
            <a:r>
              <a:rPr lang="en-US" sz="2000" dirty="0" smtClean="0">
                <a:latin typeface="Verdana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semantic and pragmatic aspects. </a:t>
            </a:r>
            <a:r>
              <a:rPr lang="en-US" sz="2000" dirty="0" smtClean="0">
                <a:latin typeface="Verdana" pitchFamily="34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 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Contrasting  cultural norms, traditions, and sociocultural presuppositions of  LI &amp; L2. </a:t>
            </a:r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dirty="0" smtClean="0">
                <a:latin typeface="Verdana" pitchFamily="34" charset="0"/>
              </a:rPr>
              <a:t>Summary, Conclusions and Implications  Continued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Use of the English modals is determined by cultural presuppositions and cultural values.    </a:t>
            </a: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NAS </a:t>
            </a:r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used the English modals differently from NES on topics such as family relationships, duties towards others, and traditions. </a:t>
            </a: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Fundamental differences in obligation, necessity, and adherence to sociocultural norms and codes </a:t>
            </a:r>
            <a:r>
              <a:rPr lang="en-US" sz="2000" dirty="0" smtClean="0">
                <a:latin typeface="Verdana" pitchFamily="34" charset="0"/>
              </a:rPr>
              <a:t>between the western and the Islamic cultures. 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latin typeface="Verdana" pitchFamily="34" charset="0"/>
              </a:rPr>
              <a:t>Summary, Conclusions and Implications for Continued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Analyzing the use of the English modals in native speakers’ spoken and written discourse.</a:t>
            </a:r>
          </a:p>
          <a:p>
            <a:endParaRPr lang="en-US" sz="2000" dirty="0" smtClean="0">
              <a:solidFill>
                <a:srgbClr val="002060"/>
              </a:solidFill>
              <a:latin typeface="Verdana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Documentary films and movies are rich sources of spoken discourse. 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Contrasting the modals in the target language and those in the students’ mother tongue.  </a:t>
            </a:r>
            <a:r>
              <a:rPr lang="en-US" sz="2000" dirty="0" smtClean="0">
                <a:latin typeface="Verdana" pitchFamily="34" charset="0"/>
              </a:rPr>
              <a:t> 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latin typeface="Verdana" pitchFamily="34" charset="0"/>
              </a:rPr>
              <a:t>Summary, Conclusions and Implications Continued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CA" sz="2000" dirty="0" smtClean="0">
              <a:latin typeface="Verdana" pitchFamily="34" charset="0"/>
            </a:endParaRP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Verdana" pitchFamily="34" charset="0"/>
              </a:rPr>
              <a:t>Magazines and newspapers and other written documents may serve as real-life situations. Analyzing nonnative speakers’ anonymously recorded spoken and written discourse. </a:t>
            </a:r>
            <a:r>
              <a:rPr lang="en-US" sz="2000" dirty="0" smtClean="0">
                <a:latin typeface="Verdana" pitchFamily="34" charset="0"/>
              </a:rPr>
              <a:t>  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Building Cultural Awareness through English Grammar Teaching: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The Case of the English Modals</a:t>
            </a:r>
          </a:p>
          <a:p>
            <a:pPr algn="ctr">
              <a:buNone/>
            </a:pPr>
            <a:endParaRPr lang="en-CA" b="1" dirty="0" smtClean="0"/>
          </a:p>
          <a:p>
            <a:pPr algn="ctr">
              <a:buNone/>
            </a:pPr>
            <a:r>
              <a:rPr lang="en-CA" b="1" dirty="0" smtClean="0">
                <a:solidFill>
                  <a:srgbClr val="002060"/>
                </a:solidFill>
              </a:rPr>
              <a:t>Dr. Anwar Abdelrazeq</a:t>
            </a:r>
          </a:p>
          <a:p>
            <a:pPr algn="ctr">
              <a:buNone/>
            </a:pPr>
            <a:r>
              <a:rPr lang="en-CA" b="1" dirty="0" smtClean="0">
                <a:solidFill>
                  <a:srgbClr val="002060"/>
                </a:solidFill>
              </a:rPr>
              <a:t>Birzeit University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Focus of the Study  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b="1" dirty="0" smtClean="0">
                <a:latin typeface="Verdana" pitchFamily="34" charset="0"/>
                <a:cs typeface="Arial" pitchFamily="34" charset="0"/>
              </a:rPr>
              <a:t>Usage of English modals by Native Arabic Speakers (NAS) in terms of:    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Verdana" pitchFamily="34" charset="0"/>
                <a:cs typeface="Arial" pitchFamily="34" charset="0"/>
              </a:rPr>
              <a:t>1) Use English modals in different contexts from those of Native English Speakers (NES).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2) Rely on Arabic presuppositions or English presuppositions.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3) Reflect the pragmatic frameworks and norms specific to the English or Arabic social environment.  </a:t>
            </a:r>
          </a:p>
          <a:p>
            <a:pPr marL="514350" indent="-514350">
              <a:buAutoNum type="arabicParenR"/>
            </a:pPr>
            <a:endParaRPr lang="en-US" sz="2000" dirty="0" smtClean="0">
              <a:latin typeface="Verdana" pitchFamily="34" charset="0"/>
              <a:cs typeface="Arial" pitchFamily="34" charset="0"/>
            </a:endParaRPr>
          </a:p>
          <a:p>
            <a:pPr marL="514350" indent="-514350">
              <a:buAutoNum type="arabicParenR"/>
            </a:pPr>
            <a:endParaRPr lang="en-US" sz="2000" dirty="0" smtClean="0">
              <a:latin typeface="Verdana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Methodology 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Verdana" pitchFamily="34" charset="0"/>
              </a:rPr>
              <a:t>Data collected from real-life situations 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The subjects are from a range of occupational and educational backgrounds.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Data collected from graduate students and professional people, e.g., university and college instructors, ... 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Taken only from spoken discourse.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The result of a naturalistic inquiry approach to data collection and analysis. 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The Subjects of The Study 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000" dirty="0" smtClean="0">
                <a:latin typeface="Verdana" pitchFamily="34" charset="0"/>
              </a:rPr>
              <a:t>Varying levels of English linguistic proficiency.</a:t>
            </a:r>
          </a:p>
          <a:p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Levels range from low to advanced.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Sociolinguistic competencies vary from poor to very good.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Individuals with a high level of linguistic proficiency use the English modals of obligation and necessity inappropriately in some social situations.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atin typeface="Verdana" pitchFamily="34" charset="0"/>
              </a:rPr>
              <a:t/>
            </a:r>
            <a:br>
              <a:rPr lang="en-US" sz="4000" b="1" dirty="0" smtClean="0">
                <a:latin typeface="Verdana" pitchFamily="34" charset="0"/>
              </a:rPr>
            </a:br>
            <a:r>
              <a:rPr lang="en-US" sz="4000" dirty="0" smtClean="0">
                <a:latin typeface="Verdana" pitchFamily="34" charset="0"/>
              </a:rPr>
              <a:t>Meaning of the Modals in English and Arabic</a:t>
            </a:r>
            <a:r>
              <a:rPr lang="en-US" sz="4000" b="1" dirty="0" smtClean="0">
                <a:latin typeface="Verdana" pitchFamily="34" charset="0"/>
              </a:rPr>
              <a:t/>
            </a:r>
            <a:br>
              <a:rPr lang="en-US" sz="4000" b="1" dirty="0" smtClean="0">
                <a:latin typeface="Verdana" pitchFamily="34" charset="0"/>
              </a:rPr>
            </a:b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b="1" dirty="0" smtClean="0">
                <a:latin typeface="Verdana" pitchFamily="34" charset="0"/>
              </a:rPr>
              <a:t>WILL</a:t>
            </a:r>
          </a:p>
          <a:p>
            <a:r>
              <a:rPr lang="en-US" sz="2000" dirty="0" smtClean="0">
                <a:latin typeface="Verdana" pitchFamily="34" charset="0"/>
              </a:rPr>
              <a:t>NES use “will” for making a request.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</a:t>
            </a:r>
            <a:r>
              <a:rPr lang="en-US" sz="2000" b="1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Example: Will you teach me how to drive? </a:t>
            </a:r>
          </a:p>
          <a:p>
            <a:r>
              <a:rPr lang="en-US" sz="2000" dirty="0" smtClean="0">
                <a:latin typeface="Verdana" pitchFamily="34" charset="0"/>
              </a:rPr>
              <a:t>ANS use </a:t>
            </a:r>
            <a:r>
              <a:rPr lang="en-US" sz="2000" i="1" dirty="0" smtClean="0">
                <a:latin typeface="Verdana" pitchFamily="34" charset="0"/>
              </a:rPr>
              <a:t>will</a:t>
            </a:r>
            <a:r>
              <a:rPr lang="en-US" sz="2000" dirty="0" smtClean="0">
                <a:latin typeface="Verdana" pitchFamily="34" charset="0"/>
              </a:rPr>
              <a:t> to indicate something that will occur in the future.  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Verdana" pitchFamily="34" charset="0"/>
              </a:rPr>
              <a:t>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On Saturday  in sha’a Allah (by God’s 	permission), June 24 we</a:t>
            </a:r>
            <a:r>
              <a:rPr lang="en-US" sz="2000" b="1" i="1" dirty="0" smtClean="0">
                <a:solidFill>
                  <a:srgbClr val="00B0F0"/>
                </a:solidFill>
                <a:latin typeface="Verdana" pitchFamily="34" charset="0"/>
              </a:rPr>
              <a:t> </a:t>
            </a:r>
            <a:r>
              <a:rPr lang="en-US" sz="2000" b="1" i="1" u="sng" dirty="0" smtClean="0">
                <a:solidFill>
                  <a:srgbClr val="00B0F0"/>
                </a:solidFill>
                <a:latin typeface="Verdana" pitchFamily="34" charset="0"/>
              </a:rPr>
              <a:t>will</a:t>
            </a:r>
            <a:r>
              <a:rPr lang="en-US" sz="2000" b="1" u="sng" dirty="0" smtClean="0">
                <a:solidFill>
                  <a:srgbClr val="00B0F0"/>
                </a:solidFill>
                <a:latin typeface="Verdana" pitchFamily="34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have a party.</a:t>
            </a:r>
            <a:r>
              <a:rPr lang="en-US" sz="2000" b="1" i="1" u="sng" dirty="0" smtClean="0">
                <a:solidFill>
                  <a:srgbClr val="00B0F0"/>
                </a:solidFill>
                <a:latin typeface="Verdana" pitchFamily="34" charset="0"/>
              </a:rPr>
              <a:t> Can</a:t>
            </a:r>
            <a:r>
              <a:rPr lang="en-US" sz="2000" b="1" i="1" dirty="0" smtClean="0">
                <a:solidFill>
                  <a:srgbClr val="00B0F0"/>
                </a:solidFill>
                <a:latin typeface="Verdana" pitchFamily="34" charset="0"/>
              </a:rPr>
              <a:t> 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you come?</a:t>
            </a:r>
          </a:p>
          <a:p>
            <a:pPr>
              <a:buNone/>
            </a:pPr>
            <a:endParaRPr 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Verdana" pitchFamily="34" charset="0"/>
              </a:rPr>
              <a:t>		I</a:t>
            </a:r>
            <a:r>
              <a:rPr lang="en-US" sz="2000" b="1" i="1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en-US" sz="2000" b="1" i="1" u="sng" dirty="0" smtClean="0">
                <a:solidFill>
                  <a:schemeClr val="tx2"/>
                </a:solidFill>
                <a:latin typeface="Verdana" pitchFamily="34" charset="0"/>
              </a:rPr>
              <a:t>will</a:t>
            </a:r>
            <a:r>
              <a:rPr lang="en-US" sz="2000" b="1" dirty="0" smtClean="0">
                <a:solidFill>
                  <a:schemeClr val="tx2"/>
                </a:solidFill>
                <a:latin typeface="Verdana" pitchFamily="34" charset="0"/>
              </a:rPr>
              <a:t> come to the party </a:t>
            </a:r>
            <a:r>
              <a:rPr lang="en-US" sz="2000" b="1" i="1" u="sng" dirty="0" smtClean="0">
                <a:solidFill>
                  <a:schemeClr val="tx2"/>
                </a:solidFill>
                <a:latin typeface="Verdana" pitchFamily="34" charset="0"/>
              </a:rPr>
              <a:t>in sha’ Allah</a:t>
            </a:r>
            <a:r>
              <a:rPr lang="en-US" sz="2000" b="1" dirty="0" smtClean="0">
                <a:solidFill>
                  <a:schemeClr val="tx2"/>
                </a:solidFill>
                <a:latin typeface="Verdana" pitchFamily="34" charset="0"/>
              </a:rPr>
              <a:t>.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 Inappropriate according to NES’ social rules. </a:t>
            </a:r>
          </a:p>
          <a:p>
            <a:r>
              <a:rPr lang="en-US" sz="2000" dirty="0" smtClean="0">
                <a:latin typeface="Verdana" pitchFamily="34" charset="0"/>
              </a:rPr>
              <a:t>The speaker will attend the party definitely.</a:t>
            </a: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buNone/>
            </a:pPr>
            <a:endParaRPr 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Meaning of Modals Continued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000" b="1" dirty="0" smtClean="0">
                <a:latin typeface="Verdana" pitchFamily="34" charset="0"/>
              </a:rPr>
              <a:t>MUST</a:t>
            </a:r>
          </a:p>
          <a:p>
            <a:r>
              <a:rPr lang="en-US" sz="2000" dirty="0" smtClean="0">
                <a:latin typeface="Verdana" pitchFamily="34" charset="0"/>
              </a:rPr>
              <a:t>Must instead of Will (NAS).  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</a:rPr>
              <a:t>A  NAS addressing his close friend: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Verdana" pitchFamily="34" charset="0"/>
              </a:rPr>
              <a:t>			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You</a:t>
            </a:r>
            <a:r>
              <a:rPr lang="en-US" sz="2000" b="1" i="1" u="sng" dirty="0" smtClean="0">
                <a:solidFill>
                  <a:srgbClr val="00B0F0"/>
                </a:solidFill>
                <a:latin typeface="Verdana" pitchFamily="34" charset="0"/>
              </a:rPr>
              <a:t> must</a:t>
            </a:r>
            <a:r>
              <a:rPr lang="en-US" sz="2000" b="1" dirty="0" smtClean="0">
                <a:solidFill>
                  <a:srgbClr val="00B0F0"/>
                </a:solidFill>
                <a:latin typeface="Verdana" pitchFamily="34" charset="0"/>
              </a:rPr>
              <a:t> see a doctor.   (Urgent advice)</a:t>
            </a:r>
            <a:r>
              <a:rPr lang="en-US" sz="2000" dirty="0" smtClean="0">
                <a:solidFill>
                  <a:srgbClr val="00B0F0"/>
                </a:solidFill>
                <a:latin typeface="Verdana" pitchFamily="34" charset="0"/>
              </a:rPr>
              <a:t> </a:t>
            </a:r>
            <a:endParaRPr lang="en-US" sz="2000" i="1" dirty="0" smtClean="0">
              <a:solidFill>
                <a:srgbClr val="00B0F0"/>
              </a:solidFill>
              <a:latin typeface="Verdana" pitchFamily="34" charset="0"/>
            </a:endParaRPr>
          </a:p>
          <a:p>
            <a:endParaRPr lang="en-US" sz="2000" i="1" dirty="0" smtClean="0">
              <a:latin typeface="Verdana" pitchFamily="34" charset="0"/>
            </a:endParaRPr>
          </a:p>
          <a:p>
            <a:r>
              <a:rPr lang="en-US" sz="2000" i="1" dirty="0" smtClean="0">
                <a:latin typeface="Verdana" pitchFamily="34" charset="0"/>
              </a:rPr>
              <a:t>NES would use</a:t>
            </a:r>
            <a:r>
              <a:rPr lang="en-US" sz="2000" dirty="0" smtClean="0">
                <a:latin typeface="Verdana" pitchFamily="34" charset="0"/>
              </a:rPr>
              <a:t> </a:t>
            </a:r>
            <a:r>
              <a:rPr lang="en-US" sz="2000" i="1" dirty="0" smtClean="0">
                <a:latin typeface="Verdana" pitchFamily="34" charset="0"/>
              </a:rPr>
              <a:t>will as part of a question </a:t>
            </a:r>
            <a:r>
              <a:rPr lang="en-US" sz="2000" dirty="0" smtClean="0">
                <a:latin typeface="Verdana" pitchFamily="34" charset="0"/>
              </a:rPr>
              <a:t>to show the urgency of the advice. </a:t>
            </a:r>
          </a:p>
          <a:p>
            <a:endParaRPr lang="en-US" sz="2000" i="1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000" i="1" dirty="0" smtClean="0">
                <a:latin typeface="Verdana" pitchFamily="34" charset="0"/>
              </a:rPr>
              <a:t> 			</a:t>
            </a:r>
            <a:r>
              <a:rPr lang="en-US" sz="2000" b="1" i="1" dirty="0" smtClean="0">
                <a:solidFill>
                  <a:srgbClr val="00B0F0"/>
                </a:solidFill>
                <a:latin typeface="Verdana" pitchFamily="34" charset="0"/>
              </a:rPr>
              <a:t>Will you see a doctor? 		(Question)</a:t>
            </a:r>
            <a:endParaRPr lang="en-US" sz="2000" i="1" dirty="0" smtClean="0">
              <a:solidFill>
                <a:srgbClr val="00B0F0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sz="2000" i="1" dirty="0" smtClean="0">
                <a:solidFill>
                  <a:srgbClr val="00B0F0"/>
                </a:solidFill>
                <a:latin typeface="Verdana" pitchFamily="34" charset="0"/>
              </a:rPr>
              <a:t>			</a:t>
            </a:r>
            <a:r>
              <a:rPr lang="en-US" sz="2000" b="1" i="1" dirty="0" smtClean="0">
                <a:solidFill>
                  <a:srgbClr val="00B0F0"/>
                </a:solidFill>
                <a:latin typeface="Verdana" pitchFamily="34" charset="0"/>
              </a:rPr>
              <a:t>You will see a doctor, won’t you? 	(Command)</a:t>
            </a:r>
          </a:p>
          <a:p>
            <a:pPr>
              <a:buNone/>
            </a:pPr>
            <a:endParaRPr lang="en-US" sz="2000" b="1" dirty="0" smtClean="0">
              <a:solidFill>
                <a:srgbClr val="002060"/>
              </a:solidFill>
              <a:latin typeface="Verdana" pitchFamily="34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latin typeface="Verdana" pitchFamily="34" charset="0"/>
              </a:rPr>
              <a:t>Meaning of Modals Continued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latin typeface="Verdana" pitchFamily="34" charset="0"/>
              </a:rPr>
              <a:t>NAS use </a:t>
            </a:r>
            <a:r>
              <a:rPr lang="en-US" sz="2000" i="1" dirty="0" smtClean="0">
                <a:latin typeface="Verdana" pitchFamily="34" charset="0"/>
              </a:rPr>
              <a:t>must only</a:t>
            </a:r>
            <a:r>
              <a:rPr lang="en-US" sz="2000" dirty="0" smtClean="0">
                <a:latin typeface="Verdana" pitchFamily="34" charset="0"/>
              </a:rPr>
              <a:t> not </a:t>
            </a:r>
            <a:r>
              <a:rPr lang="en-US" sz="2000" i="1" dirty="0" smtClean="0">
                <a:latin typeface="Verdana" pitchFamily="34" charset="0"/>
              </a:rPr>
              <a:t>will</a:t>
            </a:r>
            <a:r>
              <a:rPr lang="en-US" sz="2000" dirty="0" smtClean="0">
                <a:latin typeface="Verdana" pitchFamily="34" charset="0"/>
              </a:rPr>
              <a:t> in such situations because: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1) the pragmatic use is overlooked.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2)  </a:t>
            </a:r>
            <a:r>
              <a:rPr lang="en-US" sz="2000" i="1" dirty="0" smtClean="0">
                <a:latin typeface="Verdana" pitchFamily="34" charset="0"/>
              </a:rPr>
              <a:t>will</a:t>
            </a:r>
            <a:r>
              <a:rPr lang="en-US" sz="2000" dirty="0" smtClean="0">
                <a:latin typeface="Verdana" pitchFamily="34" charset="0"/>
              </a:rPr>
              <a:t> as an auxiliary verb expressing a future tense.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  </a:t>
            </a:r>
          </a:p>
          <a:p>
            <a:pPr>
              <a:buNone/>
            </a:pPr>
            <a:r>
              <a:rPr lang="en-US" sz="2000" dirty="0" smtClean="0">
                <a:latin typeface="Verdana" pitchFamily="34" charset="0"/>
              </a:rPr>
              <a:t>		3) L1 (Arabic) interference. </a:t>
            </a:r>
            <a:r>
              <a:rPr lang="en-US" sz="2000" i="1" u="sng" dirty="0" smtClean="0">
                <a:latin typeface="Verdana" pitchFamily="34" charset="0"/>
              </a:rPr>
              <a:t> Must</a:t>
            </a:r>
            <a:r>
              <a:rPr lang="en-US" sz="2000" dirty="0" smtClean="0">
                <a:latin typeface="Verdana" pitchFamily="34" charset="0"/>
              </a:rPr>
              <a:t> in Arabic means</a:t>
            </a:r>
            <a:r>
              <a:rPr lang="en-US" sz="2000" i="1" u="sng" dirty="0" smtClean="0">
                <a:latin typeface="Verdana" pitchFamily="34" charset="0"/>
              </a:rPr>
              <a:t> </a:t>
            </a:r>
            <a:r>
              <a:rPr lang="en-US" sz="2000" i="1" dirty="0" smtClean="0">
                <a:latin typeface="Verdana" pitchFamily="34" charset="0"/>
              </a:rPr>
              <a:t>		</a:t>
            </a:r>
            <a:r>
              <a:rPr lang="en-US" sz="2000" i="1" u="sng" dirty="0" smtClean="0">
                <a:latin typeface="Verdana" pitchFamily="34" charset="0"/>
              </a:rPr>
              <a:t>yajibu ‘an</a:t>
            </a:r>
            <a:r>
              <a:rPr lang="en-US" sz="2000" u="sng" dirty="0" smtClean="0">
                <a:latin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</a:rPr>
              <a:t>while </a:t>
            </a:r>
            <a:r>
              <a:rPr lang="en-US" sz="2000" i="1" u="sng" dirty="0" smtClean="0">
                <a:latin typeface="Verdana" pitchFamily="34" charset="0"/>
              </a:rPr>
              <a:t>will  </a:t>
            </a:r>
            <a:r>
              <a:rPr lang="en-US" sz="2000" dirty="0" smtClean="0">
                <a:latin typeface="Verdana" pitchFamily="34" charset="0"/>
              </a:rPr>
              <a:t>means </a:t>
            </a:r>
            <a:r>
              <a:rPr lang="en-US" sz="2000" i="1" u="sng" dirty="0" smtClean="0">
                <a:latin typeface="Verdana" pitchFamily="34" charset="0"/>
              </a:rPr>
              <a:t>sawafa</a:t>
            </a:r>
            <a:r>
              <a:rPr lang="en-US" sz="2000" dirty="0" smtClean="0">
                <a:latin typeface="Verdana" pitchFamily="34" charset="0"/>
              </a:rPr>
              <a:t> which is a 		particle used before the Arabic simple present 		verb to indicate a future action.   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r>
              <a:rPr lang="en-CA" sz="2000" dirty="0" smtClean="0">
                <a:latin typeface="Verdana" pitchFamily="34" charset="0"/>
              </a:rPr>
              <a:t>		</a:t>
            </a:r>
            <a:endParaRPr lang="en-US" sz="20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Meaning of Modals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 smtClean="0"/>
              <a:t>HAVE TO</a:t>
            </a:r>
          </a:p>
          <a:p>
            <a:r>
              <a:rPr lang="en-US" sz="2400" i="1" dirty="0" smtClean="0">
                <a:latin typeface="Verdana" pitchFamily="34" charset="0"/>
              </a:rPr>
              <a:t>Have to</a:t>
            </a:r>
            <a:r>
              <a:rPr lang="en-US" sz="2400" dirty="0" smtClean="0">
                <a:latin typeface="Verdana" pitchFamily="34" charset="0"/>
              </a:rPr>
              <a:t> indicates the existence of certain</a:t>
            </a:r>
            <a:r>
              <a:rPr lang="en-US" sz="2400" i="1" dirty="0" smtClean="0">
                <a:latin typeface="Verdana" pitchFamily="34" charset="0"/>
              </a:rPr>
              <a:t> norm-based</a:t>
            </a:r>
            <a:r>
              <a:rPr lang="en-US" sz="2400" dirty="0" smtClean="0">
                <a:latin typeface="Verdana" pitchFamily="34" charset="0"/>
              </a:rPr>
              <a:t> procedures. </a:t>
            </a:r>
          </a:p>
          <a:p>
            <a:endParaRPr lang="en-US" sz="2400" dirty="0" smtClean="0">
              <a:latin typeface="Verdana" pitchFamily="34" charset="0"/>
            </a:endParaRPr>
          </a:p>
          <a:p>
            <a:r>
              <a:rPr lang="en-US" sz="2400" dirty="0" smtClean="0">
                <a:latin typeface="Verdana" pitchFamily="34" charset="0"/>
              </a:rPr>
              <a:t>A dialogue between a husband and a wife: </a:t>
            </a:r>
          </a:p>
          <a:p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	</a:t>
            </a:r>
            <a:r>
              <a:rPr lang="en-US" sz="2400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Verdana" pitchFamily="34" charset="0"/>
              </a:rPr>
              <a:t>“If you receive an invitation from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Verdana" pitchFamily="34" charset="0"/>
              </a:rPr>
              <a:t>            someone, you have to go. He [his friend]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Verdana" pitchFamily="34" charset="0"/>
              </a:rPr>
              <a:t>            invited me.  I</a:t>
            </a:r>
            <a:r>
              <a:rPr lang="en-US" sz="2400" b="1" i="1" dirty="0" smtClean="0">
                <a:solidFill>
                  <a:srgbClr val="00B0F0"/>
                </a:solidFill>
                <a:latin typeface="Verdana" pitchFamily="34" charset="0"/>
              </a:rPr>
              <a:t> </a:t>
            </a:r>
            <a:r>
              <a:rPr lang="en-US" sz="2400" b="1" i="1" u="sng" dirty="0" smtClean="0">
                <a:solidFill>
                  <a:srgbClr val="00B0F0"/>
                </a:solidFill>
                <a:latin typeface="Verdana" pitchFamily="34" charset="0"/>
              </a:rPr>
              <a:t>have to</a:t>
            </a:r>
            <a:r>
              <a:rPr lang="en-US" sz="2400" b="1" dirty="0" smtClean="0">
                <a:solidFill>
                  <a:srgbClr val="00B0F0"/>
                </a:solidFill>
                <a:latin typeface="Verdana" pitchFamily="34" charset="0"/>
              </a:rPr>
              <a:t> go. I have no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Verdana" pitchFamily="34" charset="0"/>
              </a:rPr>
              <a:t>            choice.   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r>
              <a:rPr lang="en-US" sz="2400" dirty="0" smtClean="0">
                <a:latin typeface="Verdana" pitchFamily="34" charset="0"/>
              </a:rPr>
              <a:t>From an American and Arabic cultural perspective the use of</a:t>
            </a:r>
            <a:r>
              <a:rPr lang="en-US" sz="2400" i="1" dirty="0" smtClean="0">
                <a:latin typeface="Verdana" pitchFamily="34" charset="0"/>
              </a:rPr>
              <a:t> have to </a:t>
            </a:r>
            <a:r>
              <a:rPr lang="en-US" sz="2400" dirty="0" smtClean="0">
                <a:latin typeface="Verdana" pitchFamily="34" charset="0"/>
              </a:rPr>
              <a:t>in this context is appropriate because the speaker might feel an obligation to go.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601</Words>
  <Application>Microsoft Office PowerPoint</Application>
  <PresentationFormat>On-screen Show (4:3)</PresentationFormat>
  <Paragraphs>166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Palestinian Faculty Development Program (PFDP)  </vt:lpstr>
      <vt:lpstr>Slide 2</vt:lpstr>
      <vt:lpstr>Focus of the Study  </vt:lpstr>
      <vt:lpstr>Methodology </vt:lpstr>
      <vt:lpstr>The Subjects of The Study </vt:lpstr>
      <vt:lpstr> Meaning of the Modals in English and Arabic </vt:lpstr>
      <vt:lpstr>Meaning of Modals Continued</vt:lpstr>
      <vt:lpstr>Meaning of Modals Continued</vt:lpstr>
      <vt:lpstr>Meaning of Modals Continued</vt:lpstr>
      <vt:lpstr>Meaning of Modals Continued</vt:lpstr>
      <vt:lpstr>Meaning of Modals Continued</vt:lpstr>
      <vt:lpstr>  Pragmatic Presuppositions and Sociocultural Values </vt:lpstr>
      <vt:lpstr> Summary, Conclusions and Implications   </vt:lpstr>
      <vt:lpstr> Summary, Conclusions and Implications  Continued   </vt:lpstr>
      <vt:lpstr>Summary, Conclusions and Implications for Continued</vt:lpstr>
      <vt:lpstr>Summary, Conclusions and Implications Continued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Cultural Awareness through English Grammar Teaching:  The Case of the English Modals </dc:title>
  <dc:creator/>
  <cp:lastModifiedBy> </cp:lastModifiedBy>
  <cp:revision>104</cp:revision>
  <dcterms:created xsi:type="dcterms:W3CDTF">2006-08-16T00:00:00Z</dcterms:created>
  <dcterms:modified xsi:type="dcterms:W3CDTF">2010-07-29T06:23:38Z</dcterms:modified>
</cp:coreProperties>
</file>